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97" r:id="rId6"/>
    <p:sldId id="266" r:id="rId7"/>
    <p:sldId id="298" r:id="rId8"/>
    <p:sldId id="267" r:id="rId9"/>
    <p:sldId id="268" r:id="rId10"/>
    <p:sldId id="299" r:id="rId11"/>
    <p:sldId id="300" r:id="rId12"/>
    <p:sldId id="283" r:id="rId13"/>
    <p:sldId id="301" r:id="rId14"/>
    <p:sldId id="286" r:id="rId15"/>
    <p:sldId id="260" r:id="rId16"/>
    <p:sldId id="269" r:id="rId17"/>
    <p:sldId id="270" r:id="rId18"/>
    <p:sldId id="261" r:id="rId19"/>
    <p:sldId id="262" r:id="rId20"/>
    <p:sldId id="290" r:id="rId21"/>
    <p:sldId id="302" r:id="rId22"/>
    <p:sldId id="271" r:id="rId23"/>
    <p:sldId id="263" r:id="rId24"/>
    <p:sldId id="265" r:id="rId25"/>
    <p:sldId id="303" r:id="rId26"/>
    <p:sldId id="272" r:id="rId27"/>
    <p:sldId id="273" r:id="rId28"/>
    <p:sldId id="275" r:id="rId29"/>
    <p:sldId id="274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5" r:id="rId38"/>
    <p:sldId id="288" r:id="rId39"/>
    <p:sldId id="287" r:id="rId40"/>
    <p:sldId id="289" r:id="rId41"/>
    <p:sldId id="291" r:id="rId42"/>
    <p:sldId id="292" r:id="rId43"/>
    <p:sldId id="293" r:id="rId44"/>
    <p:sldId id="304" r:id="rId45"/>
    <p:sldId id="305" r:id="rId46"/>
    <p:sldId id="306" r:id="rId47"/>
    <p:sldId id="294" r:id="rId48"/>
    <p:sldId id="307" r:id="rId49"/>
    <p:sldId id="308" r:id="rId50"/>
    <p:sldId id="295" r:id="rId51"/>
    <p:sldId id="29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01FD8-F5AE-4FAC-971A-C3DC497143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7184-D919-4923-BD6D-D585F0202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C%D0%BE%D0%BD%D0%BE%D0%B2,_%D0%9A%D0%BE%D0%BD%D1%81%D1%82%D0%B0%D0%BD%D1%82%D0%B8%D0%BD_%D0%9C%D0%B8%D1%85%D0%B0%D0%B9%D0%BB%D0%BE%D0%B2%D0%B8%D1%87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29808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ru-RU" sz="8300" i="1" dirty="0" smtClean="0">
                <a:solidFill>
                  <a:schemeClr val="tx1"/>
                </a:solidFill>
                <a:effectLst/>
                <a:latin typeface="+mn-lt"/>
              </a:rPr>
              <a:t>Константин </a:t>
            </a:r>
            <a:br>
              <a:rPr lang="ru-RU" sz="83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8300" i="1" dirty="0" smtClean="0">
                <a:solidFill>
                  <a:schemeClr val="tx1"/>
                </a:solidFill>
                <a:effectLst/>
                <a:latin typeface="+mn-lt"/>
              </a:rPr>
              <a:t>Михайлович Симонов</a:t>
            </a:r>
            <a:r>
              <a:rPr lang="ru-RU" sz="83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8300" i="1" dirty="0" smtClean="0">
                <a:solidFill>
                  <a:schemeClr val="tx1"/>
                </a:solidFill>
                <a:effectLst/>
              </a:rPr>
            </a:br>
            <a:r>
              <a:rPr lang="ru-RU" sz="80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8000" i="1" dirty="0" smtClean="0">
                <a:solidFill>
                  <a:schemeClr val="tx1"/>
                </a:solidFill>
                <a:effectLst/>
              </a:rPr>
            </a:br>
            <a:r>
              <a:rPr lang="ru-RU" sz="2200" i="1" dirty="0" smtClean="0">
                <a:solidFill>
                  <a:schemeClr val="tx1"/>
                </a:solidFill>
                <a:effectLst/>
                <a:latin typeface="+mn-lt"/>
              </a:rPr>
              <a:t>Управление библиотечно-информационными ресурсами </a:t>
            </a:r>
            <a:br>
              <a:rPr lang="ru-RU" sz="22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tx1"/>
                </a:solidFill>
                <a:effectLst/>
                <a:latin typeface="+mn-lt"/>
              </a:rPr>
              <a:t>2015 Год</a:t>
            </a:r>
            <a:br>
              <a:rPr lang="ru-RU" sz="22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i="1" dirty="0" smtClean="0">
                <a:solidFill>
                  <a:schemeClr val="tx1"/>
                </a:solidFill>
                <a:effectLst/>
                <a:latin typeface="+mn-lt"/>
              </a:rPr>
              <a:t>							</a:t>
            </a:r>
            <a:br>
              <a:rPr lang="ru-RU" sz="2200" i="1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76470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Белгородский ГАУ им В.Я. Горина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4024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/>
              <a:t>в газете «Боевое знамя».</a:t>
            </a:r>
          </a:p>
          <a:p>
            <a:pPr algn="just"/>
            <a:r>
              <a:rPr lang="ru-RU" sz="3000" b="1" dirty="0" smtClean="0"/>
              <a:t>Летом 1941 года в качестве специального корреспондента «Красной звезды» находился в осаждённой Одессе. В 1942 году ему было присвоено звание старшего батальонного комиссара, в 1943 году — звание подполковника, а после войны — полковника. </a:t>
            </a:r>
            <a:endParaRPr lang="ru-RU" sz="3000" b="1" dirty="0"/>
          </a:p>
        </p:txBody>
      </p:sp>
      <p:pic>
        <p:nvPicPr>
          <p:cNvPr id="61444" name="Picture 4" descr="http://lh4.googleusercontent.com/-PxeW9CZb9Vk/Un4WVZvsduI/AAAAAAAALmw/RhS5pxeM3mk/w283-h350/n9y2sDeDx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847703" cy="47525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 началом войны призван в армию, работал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000" b="1" dirty="0" smtClean="0"/>
              <a:t>Большая часть его военных корреспонденций публиковалась в «Красной звезде». В годы войны написал пьесы «Русские люди», «Жди меня», «Так и будет», повесть «Дни и ночи», две книги стихов «С тобой и без тебя» и «Война».</a:t>
            </a:r>
            <a:endParaRPr lang="ru-RU" sz="3000" b="1" dirty="0"/>
          </a:p>
        </p:txBody>
      </p:sp>
      <p:pic>
        <p:nvPicPr>
          <p:cNvPr id="60418" name="Picture 2" descr="http://player.myshared.ru/1197041/data/images/img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76056" y="404664"/>
            <a:ext cx="3621385" cy="59776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260648"/>
            <a:ext cx="849694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Пишет известные пьесы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«История одной любви»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«Парень из нашего города».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Шли на сценах лучших театров.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 первых дней Великой Отечественной войны находился на Западном фронте.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0" name="Picture 2" descr="C:\Documents and Settings\anichina_aa\Рабочий стол\симонов\на войне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07704" y="2708920"/>
            <a:ext cx="6048672" cy="3881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824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Как военный корреспондент побывал на всех фронтах, прошёл по землям Румынии, Болгарии, Югославии, Польши и Германии, был свидетелем последних боёв за Берлин. После войны появились его сборники очерков «Письма из Чехословакии», «Славянская дружба», «Югославская тетрадь», «От Чёрного до Баренцева моря. Записки военного корреспондента».</a:t>
            </a:r>
            <a:endParaRPr lang="ru-RU" sz="2800" b="1" dirty="0"/>
          </a:p>
        </p:txBody>
      </p:sp>
      <p:pic>
        <p:nvPicPr>
          <p:cNvPr id="62466" name="Picture 2" descr="http://encycl.chita.ru/photobank/simonov_k_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148064" y="836712"/>
            <a:ext cx="3678932" cy="489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5536" y="260649"/>
            <a:ext cx="844683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b="1" dirty="0"/>
              <a:t>13 июля </a:t>
            </a:r>
            <a:r>
              <a:rPr lang="ru-RU" sz="2800" b="1" dirty="0" smtClean="0"/>
              <a:t>1941г. в </a:t>
            </a:r>
            <a:r>
              <a:rPr lang="ru-RU" sz="2800" b="1" dirty="0"/>
              <a:t>поле (</a:t>
            </a:r>
            <a:r>
              <a:rPr lang="ru-RU" sz="2800" b="1" dirty="0" err="1"/>
              <a:t>Буйническом</a:t>
            </a:r>
            <a:r>
              <a:rPr lang="ru-RU" sz="2800" b="1" dirty="0"/>
              <a:t> </a:t>
            </a:r>
            <a:r>
              <a:rPr lang="ru-RU" sz="2800" b="1" dirty="0" err="1"/>
              <a:t>поле</a:t>
            </a:r>
            <a:r>
              <a:rPr lang="ru-RU" sz="2800" b="1" dirty="0"/>
              <a:t>) под городом </a:t>
            </a:r>
            <a:r>
              <a:rPr lang="ru-RU" sz="2800" b="1" dirty="0" err="1"/>
              <a:t>Могилевым</a:t>
            </a:r>
            <a:r>
              <a:rPr lang="ru-RU" sz="2800" b="1" dirty="0"/>
              <a:t> оказался в расположении 388-го полка, который стоял насмерть. Этот крохотный островок надежды в море боли и отчаяния произвел на писателя огромное впечатление.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b="1" dirty="0"/>
              <a:t>Именно здесь Симонов завещал развеять свой прах после смерти. Завещание его было выполнено. </a:t>
            </a:r>
          </a:p>
        </p:txBody>
      </p:sp>
      <p:pic>
        <p:nvPicPr>
          <p:cNvPr id="52228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44916"/>
            <a:ext cx="4102596" cy="26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2229" name="Picture 5" descr="Iz_khron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264652" cy="269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04664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 началом войны призван в армию, работал в газете «Боевое знамя». В 1942 году ему было присвоено звание старшего батальонного комиссара, в 1943 году — звание подполковника, а после войны — полковника. В годы войны написал пьесы «Русские люди», «Жди меня», «Так и будет», повесть «Дни и ночи», две книги стихов «С тобой и без тебя» и «Война».</a:t>
            </a:r>
            <a:endParaRPr lang="ru-RU" sz="2800" b="1" dirty="0"/>
          </a:p>
        </p:txBody>
      </p:sp>
      <p:pic>
        <p:nvPicPr>
          <p:cNvPr id="2050" name="Picture 2" descr="C:\Documents and Settings\anichina_aa\Рабочий стол\симонов\ро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456384" cy="4824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 descr="Упаковочная бумага"/>
          <p:cNvSpPr>
            <a:spLocks noChangeArrowheads="1"/>
          </p:cNvSpPr>
          <p:nvPr/>
        </p:nvSpPr>
        <p:spPr bwMode="auto">
          <a:xfrm>
            <a:off x="4139952" y="1054100"/>
            <a:ext cx="4831011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-4763">
              <a:spcBef>
                <a:spcPct val="20000"/>
              </a:spcBef>
            </a:pPr>
            <a:r>
              <a:rPr lang="ru-RU" sz="2000" b="1" dirty="0" smtClean="0"/>
              <a:t>	Клочок </a:t>
            </a:r>
            <a:r>
              <a:rPr lang="ru-RU" sz="2000" b="1" dirty="0"/>
              <a:t>земли, припавший к трем березам,</a:t>
            </a:r>
            <a:br>
              <a:rPr lang="ru-RU" sz="2000" b="1" dirty="0"/>
            </a:br>
            <a:r>
              <a:rPr lang="ru-RU" sz="2000" b="1" dirty="0"/>
              <a:t>Далекую дорогу за леском,</a:t>
            </a:r>
            <a:br>
              <a:rPr lang="ru-RU" sz="2000" b="1" dirty="0"/>
            </a:br>
            <a:r>
              <a:rPr lang="ru-RU" sz="2000" b="1" dirty="0"/>
              <a:t>Речонку со скрипучим перевозом,</a:t>
            </a:r>
            <a:br>
              <a:rPr lang="ru-RU" sz="2000" b="1" dirty="0"/>
            </a:br>
            <a:r>
              <a:rPr lang="ru-RU" sz="2000" b="1" dirty="0"/>
              <a:t>Песчаный берег с низким ивняком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 smtClean="0"/>
          </a:p>
          <a:p>
            <a:pPr marL="4763" indent="-4763">
              <a:spcBef>
                <a:spcPct val="20000"/>
              </a:spcBef>
            </a:pPr>
            <a:r>
              <a:rPr lang="ru-RU" sz="2000" b="1" dirty="0" smtClean="0"/>
              <a:t>Вот </a:t>
            </a:r>
            <a:r>
              <a:rPr lang="ru-RU" sz="2000" b="1" dirty="0"/>
              <a:t>где нам посчастливилось родиться,</a:t>
            </a:r>
            <a:br>
              <a:rPr lang="ru-RU" sz="2000" b="1" dirty="0"/>
            </a:br>
            <a:r>
              <a:rPr lang="ru-RU" sz="2000" b="1" dirty="0"/>
              <a:t>Где на всю жизнь, до смерти, мы нашли</a:t>
            </a:r>
            <a:br>
              <a:rPr lang="ru-RU" sz="2000" b="1" dirty="0"/>
            </a:br>
            <a:r>
              <a:rPr lang="ru-RU" sz="2000" b="1" dirty="0"/>
              <a:t>Ту горсть земли, которая годится,</a:t>
            </a:r>
            <a:br>
              <a:rPr lang="ru-RU" sz="2000" b="1" dirty="0"/>
            </a:br>
            <a:r>
              <a:rPr lang="ru-RU" sz="2000" b="1" dirty="0"/>
              <a:t>Чтоб видеть в ней приметы всей земли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 smtClean="0"/>
          </a:p>
          <a:p>
            <a:pPr marL="4763" indent="-4763">
              <a:spcBef>
                <a:spcPct val="20000"/>
              </a:spcBef>
            </a:pPr>
            <a:r>
              <a:rPr lang="ru-RU" sz="2000" b="1" dirty="0" smtClean="0"/>
              <a:t>Да</a:t>
            </a:r>
            <a:r>
              <a:rPr lang="ru-RU" sz="2000" b="1" dirty="0"/>
              <a:t>, можно выжить в зной, в грозу, в морозы,</a:t>
            </a:r>
            <a:br>
              <a:rPr lang="ru-RU" sz="2000" b="1" dirty="0"/>
            </a:br>
            <a:r>
              <a:rPr lang="ru-RU" sz="2000" b="1" dirty="0"/>
              <a:t>Да, можно голодать и холодать,</a:t>
            </a:r>
            <a:br>
              <a:rPr lang="ru-RU" sz="2000" b="1" dirty="0"/>
            </a:br>
            <a:r>
              <a:rPr lang="ru-RU" sz="2000" b="1" dirty="0"/>
              <a:t>Идти на смерть... Но эти три березы</a:t>
            </a:r>
            <a:br>
              <a:rPr lang="ru-RU" sz="2000" b="1" dirty="0"/>
            </a:br>
            <a:r>
              <a:rPr lang="ru-RU" sz="2000" b="1" dirty="0"/>
              <a:t>При жизни никому нельзя отдать.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528" y="260648"/>
            <a:ext cx="864096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b="1" dirty="0" smtClean="0"/>
              <a:t>Родина</a:t>
            </a:r>
            <a:r>
              <a:rPr lang="ru-RU" sz="4400" b="1" dirty="0" smtClean="0"/>
              <a:t> (1941г.)</a:t>
            </a:r>
            <a:endParaRPr lang="ru-RU" sz="4400" b="1" dirty="0"/>
          </a:p>
        </p:txBody>
      </p:sp>
      <p:sp>
        <p:nvSpPr>
          <p:cNvPr id="34820" name="Rectangle 4" descr="Упаковочная бумага"/>
          <p:cNvSpPr>
            <a:spLocks noChangeArrowheads="1"/>
          </p:cNvSpPr>
          <p:nvPr/>
        </p:nvSpPr>
        <p:spPr bwMode="auto">
          <a:xfrm>
            <a:off x="0" y="1052736"/>
            <a:ext cx="43275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indent="-4763">
              <a:spcBef>
                <a:spcPct val="20000"/>
              </a:spcBef>
            </a:pPr>
            <a:r>
              <a:rPr lang="ru-RU" sz="2000" b="1" dirty="0"/>
              <a:t>Касаясь трех великих океанов,</a:t>
            </a:r>
            <a:r>
              <a:rPr lang="en-US" sz="2000" b="1" dirty="0"/>
              <a:t>   </a:t>
            </a:r>
            <a:r>
              <a:rPr lang="ru-RU" sz="2000" b="1" dirty="0"/>
              <a:t>Она лежит, раскинув города,</a:t>
            </a:r>
            <a:br>
              <a:rPr lang="ru-RU" sz="2000" b="1" dirty="0"/>
            </a:br>
            <a:r>
              <a:rPr lang="ru-RU" sz="2000" b="1" dirty="0"/>
              <a:t>Покрыта сеткою меридианов,</a:t>
            </a:r>
            <a:br>
              <a:rPr lang="ru-RU" sz="2000" b="1" dirty="0"/>
            </a:br>
            <a:r>
              <a:rPr lang="ru-RU" sz="2000" b="1" dirty="0"/>
              <a:t>Непобедима, широка, горда.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Но в час, когда последняя граната</a:t>
            </a:r>
            <a:br>
              <a:rPr lang="ru-RU" sz="2000" b="1" dirty="0"/>
            </a:br>
            <a:r>
              <a:rPr lang="ru-RU" sz="2000" b="1" dirty="0"/>
              <a:t>Уже занесена в твоей руке</a:t>
            </a:r>
            <a:br>
              <a:rPr lang="ru-RU" sz="2000" b="1" dirty="0"/>
            </a:br>
            <a:r>
              <a:rPr lang="ru-RU" sz="2000" b="1" dirty="0"/>
              <a:t>И в краткий миг припомнить разом надо</a:t>
            </a:r>
            <a:br>
              <a:rPr lang="ru-RU" sz="2000" b="1" dirty="0"/>
            </a:br>
            <a:r>
              <a:rPr lang="ru-RU" sz="2000" b="1" dirty="0"/>
              <a:t>Все, что у нас осталось вдалеке,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Ты вспоминаешь не страну большую,</a:t>
            </a:r>
            <a:br>
              <a:rPr lang="ru-RU" sz="2000" b="1" dirty="0"/>
            </a:br>
            <a:r>
              <a:rPr lang="ru-RU" sz="2000" b="1" dirty="0"/>
              <a:t>Какую ты изъездил и узнал,</a:t>
            </a:r>
            <a:br>
              <a:rPr lang="ru-RU" sz="2000" b="1" dirty="0"/>
            </a:br>
            <a:r>
              <a:rPr lang="ru-RU" sz="2000" b="1" dirty="0"/>
              <a:t>Ты вспоминаешь родину - такую,</a:t>
            </a:r>
            <a:br>
              <a:rPr lang="ru-RU" sz="2000" b="1" dirty="0"/>
            </a:br>
            <a:r>
              <a:rPr lang="ru-RU" sz="2000" b="1" dirty="0"/>
              <a:t>Какой ее ты в детстве увидал.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19" grpId="0"/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8313" y="115888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>Konstantin SIMONOV </a:t>
            </a:r>
            <a:br>
              <a:rPr lang="ru-RU" sz="4000" b="1" dirty="0"/>
            </a:br>
            <a:r>
              <a:rPr lang="ru-RU" sz="4000" b="1" dirty="0"/>
              <a:t>PATRIO</a:t>
            </a:r>
          </a:p>
        </p:txBody>
      </p:sp>
      <p:pic>
        <p:nvPicPr>
          <p:cNvPr id="33798" name="Picture 6" descr="G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24973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Tushante la tri grandajn oceanojn,</a:t>
            </a:r>
            <a:br>
              <a:rPr lang="ru-RU" sz="2400" b="1" dirty="0" smtClean="0"/>
            </a:br>
            <a:r>
              <a:rPr lang="ru-RU" sz="2400" b="1" dirty="0" smtClean="0"/>
              <a:t>La urbojn etendinte, kushas ghi,</a:t>
            </a:r>
            <a:br>
              <a:rPr lang="ru-RU" sz="2400" b="1" dirty="0" smtClean="0"/>
            </a:br>
            <a:r>
              <a:rPr lang="ru-RU" sz="2400" b="1" dirty="0" smtClean="0"/>
              <a:t>Per ret' kovrita de meridianoj,</a:t>
            </a:r>
            <a:br>
              <a:rPr lang="ru-RU" sz="2400" b="1" dirty="0" smtClean="0"/>
            </a:br>
            <a:r>
              <a:rPr lang="ru-RU" sz="2400" b="1" dirty="0" smtClean="0"/>
              <a:t>Fiera, nevenkebla, la Patri'.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268760"/>
            <a:ext cx="486003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Sed en la hor', kiam grenado lasta</a:t>
            </a:r>
            <a:br>
              <a:rPr lang="ru-RU" sz="2400" b="1" dirty="0" smtClean="0"/>
            </a:br>
            <a:r>
              <a:rPr lang="ru-RU" sz="2400" b="1" dirty="0" smtClean="0"/>
              <a:t>Levita estas jam en via man',</a:t>
            </a:r>
            <a:br>
              <a:rPr lang="ru-RU" sz="2400" b="1" dirty="0" smtClean="0"/>
            </a:br>
            <a:r>
              <a:rPr lang="ru-RU" sz="2400" b="1" dirty="0" smtClean="0"/>
              <a:t>Kaj devas rememori senprokraste</a:t>
            </a:r>
            <a:br>
              <a:rPr lang="ru-RU" sz="2400" b="1" dirty="0" smtClean="0"/>
            </a:br>
            <a:r>
              <a:rPr lang="ru-RU" sz="2400" b="1" dirty="0" smtClean="0"/>
              <a:t>Vi chion, kio restis en lontan‘…</a:t>
            </a:r>
            <a:br>
              <a:rPr lang="ru-RU" sz="2400" b="1" dirty="0" smtClean="0"/>
            </a:br>
            <a:endParaRPr lang="ru-RU" sz="24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Elvivi eblas en tempest', en brulo,</a:t>
            </a:r>
            <a:br>
              <a:rPr lang="ru-RU" sz="2400" b="1" dirty="0" smtClean="0"/>
            </a:br>
            <a:r>
              <a:rPr lang="ru-RU" sz="2400" b="1" dirty="0" smtClean="0"/>
              <a:t>Kaj tolereblas frosto kaj malsat',</a:t>
            </a:r>
            <a:br>
              <a:rPr lang="ru-RU" sz="2400" b="1" dirty="0" smtClean="0"/>
            </a:br>
            <a:r>
              <a:rPr lang="ru-RU" sz="2400" b="1" dirty="0" smtClean="0"/>
              <a:t>Ne gravas mort'... Sed tiujn tri betulojn</a:t>
            </a:r>
            <a:br>
              <a:rPr lang="ru-RU" sz="2400" b="1" dirty="0" smtClean="0"/>
            </a:br>
            <a:r>
              <a:rPr lang="ru-RU" sz="2400" b="1" dirty="0" smtClean="0"/>
              <a:t>Neniel rajtas cedi ni, soldat'.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i="1" dirty="0" smtClean="0"/>
              <a:t>(tradukita en 1981)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noFill/>
                  <a:prstDash val="solid"/>
                </a:ln>
              </a:rPr>
              <a:t>Симонов и его друзья </a:t>
            </a:r>
          </a:p>
          <a:p>
            <a:pPr algn="ctr"/>
            <a:r>
              <a:rPr lang="ru-RU" sz="3200" b="1" cap="all" dirty="0" smtClean="0">
                <a:ln w="9000" cmpd="sng">
                  <a:noFill/>
                  <a:prstDash val="solid"/>
                </a:ln>
                <a:effectLst/>
              </a:rPr>
              <a:t>Военные корреспонденты</a:t>
            </a:r>
            <a:endParaRPr lang="ru-RU" sz="3200" dirty="0">
              <a:ln w="9000" cmpd="sng">
                <a:noFill/>
                <a:prstDash val="solid"/>
              </a:ln>
              <a:effectLst/>
            </a:endParaRPr>
          </a:p>
        </p:txBody>
      </p:sp>
      <p:pic>
        <p:nvPicPr>
          <p:cNvPr id="3" name="Picture 6" descr="Sim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527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640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Как военный корреспондент побывал на всех фронтах, прошёл по землям Румынии, Болгарии, Югославии, Польши и Германии, был свидетелем последних боёв за Берлин. После войны появились его сборники очерков «Письма из Чехословакии», «Славянская дружба», «Югославская тетрадь», «От Чёрного до Баренцева моря. Записки военного корреспондента».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ichina_aa\Рабочий стол\симонов\sh42фото симонова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822408" y="476672"/>
            <a:ext cx="3854048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Константин (Кирилл) Михайлович</a:t>
            </a:r>
            <a:br>
              <a:rPr lang="ru-RU" sz="3600" b="1" dirty="0" smtClean="0"/>
            </a:br>
            <a:r>
              <a:rPr lang="ru-RU" sz="3600" b="1" dirty="0" smtClean="0"/>
              <a:t>СИМОНОВ</a:t>
            </a:r>
            <a:br>
              <a:rPr lang="ru-RU" sz="3600" b="1" dirty="0" smtClean="0"/>
            </a:br>
            <a:r>
              <a:rPr lang="ru-RU" sz="2400" b="1" dirty="0" smtClean="0"/>
              <a:t>(1915-1979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гг.)</a:t>
            </a:r>
          </a:p>
          <a:p>
            <a:pPr algn="ctr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4248472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Русский советский писатель и поэт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Общественный деятель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Герой Социалистического Труда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Лауреат Государственной премии – 1942, 1943, 1946, 1947, 1949 и 1950 гг.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nichina_aa\Рабочий стол\симонов\читат стих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528" y="1988840"/>
            <a:ext cx="8423788" cy="4622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К.М. Симонов читает свои стихи</a:t>
            </a:r>
          </a:p>
          <a:p>
            <a:pPr algn="ctr"/>
            <a:r>
              <a:rPr lang="ru-RU" sz="4400" dirty="0" smtClean="0"/>
              <a:t> бойцам на фронте</a:t>
            </a:r>
            <a:endParaRPr lang="ru-RU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Первый роман «Товарищи по оружию» увидел свет в 1952 году</a:t>
            </a:r>
            <a:endParaRPr lang="ru-RU" sz="4000" b="1" dirty="0"/>
          </a:p>
        </p:txBody>
      </p:sp>
      <p:pic>
        <p:nvPicPr>
          <p:cNvPr id="63490" name="Picture 2" descr="http://s1.dropdoc.ru/store/data/000655612_1-d5634d640a57ed609ae176095e241b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384377" cy="48650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3492" name="Picture 4" descr="http://litgid.com/upload/iblock/836/8365a056823fe3115a0bddd8a2c38d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14" y="1844824"/>
            <a:ext cx="3164047" cy="47525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77788" algn="ctr">
              <a:spcBef>
                <a:spcPct val="20000"/>
              </a:spcBef>
            </a:pPr>
            <a:r>
              <a:rPr lang="ru-RU" sz="3600" b="1" dirty="0" smtClean="0"/>
              <a:t>За четыре военных года – пять сборников очерков, рассказов, </a:t>
            </a:r>
            <a:r>
              <a:rPr lang="en-US" sz="3600" b="1" dirty="0" smtClean="0"/>
              <a:t> </a:t>
            </a:r>
            <a:r>
              <a:rPr lang="ru-RU" sz="3600" b="1" dirty="0" smtClean="0"/>
              <a:t>повесть и пьесы, сборники стихов.</a:t>
            </a:r>
            <a:endParaRPr lang="ru-RU" sz="3600" b="1" dirty="0"/>
          </a:p>
        </p:txBody>
      </p:sp>
      <p:pic>
        <p:nvPicPr>
          <p:cNvPr id="2051" name="Picture 3" descr="C:\Documents and Settings\anichina_aa\Рабочий стол\симонов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3533775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3140968"/>
            <a:ext cx="594015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Роман-трилогия «Живые и мёртвые», повесть</a:t>
            </a:r>
            <a:r>
              <a:rPr lang="en-US" sz="2800" b="1" dirty="0" smtClean="0"/>
              <a:t> </a:t>
            </a:r>
            <a:r>
              <a:rPr lang="ru-RU" sz="2800" b="1" dirty="0" smtClean="0"/>
              <a:t>«Случай с Полыниным», пьесы «Русские люди» и мн. др.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740497"/>
            <a:ext cx="5832648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Стихотворная лирика: «Ты помнишь, </a:t>
            </a:r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Алёша, …», «Жди меня…», «Майор привез мальчишку на лафете…» и мн.др.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844824"/>
            <a:ext cx="579613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Корреспондент газеты «Красная звезда» - книга очерков «От Черного до Баренцева моря»</a:t>
            </a:r>
            <a:endParaRPr lang="ru-RU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После войны в течение трёх лет пробыл в многочисленных зарубежных командировках (Япония, США, Китай). В 1958—1960 годах жил и работал в Ташкенте в качестве собственного корреспондента «Правды» по республикам Средней Азии. В качестве специального корреспондента «Правды» освещал события на острове </a:t>
            </a:r>
            <a:r>
              <a:rPr lang="ru-RU" sz="3600" b="1" dirty="0" err="1" smtClean="0"/>
              <a:t>Даманский</a:t>
            </a:r>
            <a:r>
              <a:rPr lang="ru-RU" sz="3600" b="1" dirty="0" smtClean="0"/>
              <a:t> (1969 год)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ichina_aa\Рабочий стол\симонов\смерть сталина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43608" y="1556792"/>
            <a:ext cx="6984776" cy="34563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effectLst/>
                <a:cs typeface="Arial" pitchFamily="34" charset="0"/>
              </a:rPr>
              <a:t>После смерти Сталина были напечатаны следующие строки К. М. Симонова</a:t>
            </a:r>
            <a:endParaRPr lang="ru-RU" sz="2800" dirty="0">
              <a:ln w="9000" cmpd="sng">
                <a:noFill/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4116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latin typeface="+mj-lt"/>
              </a:rPr>
              <a:t>Нет слов таких, чтоб ими описать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Всю нетерпимость горя и печали.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Нет слов таких, чтоб ими рассказать,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Как мы скорбим по Вас, товарищ Сталин…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/>
              <a:t>В 1946—1950 и 1954—1958 годах он был главным редактором журнала «Новый мир»; в 1950—1953 — главным редактором «Литературной газеты» (по утверждению Ф. М. Бурлацкого: Через несколько дней после кончины Сталина К. Симонов опубликовал в «Литературной газете» статью, в которой провозглашал главной задачей писателей отразить великую историческую роль Сталина. Хрущёв был крайне раздражён этой статьей. Он позвонил в Союз писателей и потребовал смещения Симонова с поста главного редактора «Литературной газеты»); в 1946—1959 и 1967—1979 годах — секретарём СП СССР.</a:t>
            </a:r>
            <a:endParaRPr lang="ru-RU" sz="3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1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ЛИЧНАЯ ЖИЗНЬ К. СИМОНОВА</a:t>
            </a:r>
            <a:endParaRPr lang="ru-RU" sz="4000" dirty="0"/>
          </a:p>
        </p:txBody>
      </p:sp>
      <p:pic>
        <p:nvPicPr>
          <p:cNvPr id="3074" name="Picture 2" descr="C:\Documents and Settings\anichina_aa\Рабочий стол\симонов\ласкина с сыном алексеем симоновы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92740" y="1124744"/>
            <a:ext cx="4206388" cy="5431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/>
              <a:t>Первая супруга Константина Симонова — Евгения Самойловна Ласкина филолог, литературный редактор, заведующая отделом поэзии журнала «Москва».</a:t>
            </a:r>
            <a:r>
              <a:rPr lang="ru-RU" sz="2800" b="1" baseline="30000" dirty="0" smtClean="0">
                <a:hlinkClick r:id="rId3"/>
              </a:rPr>
              <a:t>]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В 1939 году у них родился сын Алексей.</a:t>
            </a:r>
          </a:p>
          <a:p>
            <a:pPr algn="just">
              <a:defRPr/>
            </a:pPr>
            <a:r>
              <a:rPr lang="ru-RU" sz="2800" b="1" dirty="0" smtClean="0"/>
              <a:t>В 1940 году Симонов расстался с Ласкиной.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В 1940 году Симонов влюбился без памяти в актрису Валентину Серову.</a:t>
            </a:r>
          </a:p>
          <a:p>
            <a:pPr>
              <a:defRPr/>
            </a:pPr>
            <a:r>
              <a:rPr lang="ru-RU" sz="2800" b="1" dirty="0" smtClean="0"/>
              <a:t>Этот роман был самым, пожалуй, известным в Советском Союзе, за его развитием следила и переживала вся страна. Оба — молодые, красивые, любящие. Она — кинозвезда, любимица миллионов зрителей, символ женственности , он — </a:t>
            </a:r>
            <a:endParaRPr lang="ru-RU" sz="2800" b="1" dirty="0"/>
          </a:p>
        </p:txBody>
      </p:sp>
      <p:pic>
        <p:nvPicPr>
          <p:cNvPr id="4098" name="Picture 2" descr="C:\Documents and Settings\anichina_aa\Рабочий стол\симонов\рп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3459665" cy="3312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321297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/>
              <a:t>известный поэт, корреспондент. </a:t>
            </a:r>
          </a:p>
          <a:p>
            <a:pPr algn="just">
              <a:defRPr/>
            </a:pPr>
            <a:r>
              <a:rPr lang="ru-RU" sz="2800" b="1" dirty="0" smtClean="0"/>
              <a:t>В том же сороковом году Симонов пишет пьесу «Парень из нашего города». Главная героиня пьесы Варя — прототип Валентины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serova_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1916832"/>
            <a:ext cx="3784509" cy="47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-9939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Валентина Серова – лирическая героиня и муза поэта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Стихотворение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«Жди меня», 1941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742754"/>
            <a:ext cx="4572000" cy="5115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 меня, и я вернусь.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Только очень жди.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Жди, когда наводят грусть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Желтые дожди.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Жди, когда снега метут,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Жди, когда жара,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Жди, когда других не ждут.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Позабыв вчера.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Жди, когда из дальних мест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Писем не придет, 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Жди, когда уж надоест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</a:pPr>
            <a:r>
              <a:rPr lang="ru-RU" sz="2400" b="1" dirty="0" smtClean="0"/>
              <a:t>Всем, кто вместе ждет.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216182"/>
            <a:ext cx="4716016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Жди меня, и я вернусь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Всем смертям назло.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Кто не ждал меня, тот пусть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Скажет: - Повезло.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Не понять не ждавшим им,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Как среди огня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Ожиданием своим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Ты спасла меня.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Как я выжил, будем знать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Только мы с тобой.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Просто ты умела ждать,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/>
              <a:t>Как никто другой.</a:t>
            </a:r>
            <a:endParaRPr lang="ru-RU" sz="2800" b="1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51520" y="332656"/>
          <a:ext cx="3841940" cy="2880321"/>
        </p:xfrm>
        <a:graphic>
          <a:graphicData uri="http://schemas.openxmlformats.org/presentationml/2006/ole">
            <p:oleObj spid="_x0000_s5122" name="Фотография Photo Editor" r:id="rId3" imgW="2286198" imgH="1737511" progId="">
              <p:embed/>
            </p:oleObj>
          </a:graphicData>
        </a:graphic>
      </p:graphicFrame>
      <p:pic>
        <p:nvPicPr>
          <p:cNvPr id="5123" name="Picture 3" descr="C:\Documents and Settings\anichina_aa\Рабочий стол\симонов\02ор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27937"/>
            <a:ext cx="3816424" cy="30849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t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43204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Pet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4092005" cy="225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Детство и юность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28092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Родился в Петрограде в семье полковника Генерального Штаба 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Михаила Симонова и </a:t>
            </a:r>
            <a:r>
              <a:rPr lang="en-US" sz="2400" b="1" dirty="0" smtClean="0"/>
              <a:t>  </a:t>
            </a:r>
            <a:r>
              <a:rPr lang="ru-RU" sz="2400" b="1" dirty="0" smtClean="0"/>
              <a:t>княжны Александры Леонидовны Оболенской.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Отец пропал без вести в годы гражданской войны.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После седьмого класса пошел на производство; работал токарем.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Начал писать стихи в 16 лет после поездки в Ленинград.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Валентина Серова </a:t>
            </a:r>
          </a:p>
          <a:p>
            <a:pPr algn="ctr"/>
            <a:r>
              <a:rPr lang="ru-RU" sz="4400" b="1" dirty="0" smtClean="0"/>
              <a:t>звезда советского экрана</a:t>
            </a:r>
            <a:endParaRPr lang="ru-RU" sz="4400" b="1" dirty="0"/>
          </a:p>
        </p:txBody>
      </p:sp>
      <p:pic>
        <p:nvPicPr>
          <p:cNvPr id="6146" name="Picture 2" descr="C:\Documents and Settings\anichina_aa\Рабочий стол\симонов\до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87413"/>
            <a:ext cx="3384376" cy="3370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4644008" y="1412776"/>
            <a:ext cx="41249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Мария Симонова</a:t>
            </a:r>
          </a:p>
          <a:p>
            <a:r>
              <a:rPr lang="ru-RU" sz="2800" b="1" dirty="0" smtClean="0"/>
              <a:t>дочь Валентины </a:t>
            </a:r>
          </a:p>
          <a:p>
            <a:r>
              <a:rPr lang="ru-RU" sz="2800" b="1" dirty="0" smtClean="0"/>
              <a:t>Серовой и </a:t>
            </a:r>
          </a:p>
          <a:p>
            <a:r>
              <a:rPr lang="ru-RU" sz="2800" b="1" dirty="0" smtClean="0"/>
              <a:t>Константина Симонова </a:t>
            </a:r>
            <a:endParaRPr lang="ru-RU" sz="2800" dirty="0"/>
          </a:p>
        </p:txBody>
      </p:sp>
      <p:pic>
        <p:nvPicPr>
          <p:cNvPr id="6147" name="Picture 3" descr="C:\Documents and Settings\anichina_aa\Рабочий стол\симонов\ол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504828" cy="5373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20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В </a:t>
            </a:r>
            <a:r>
              <a:rPr lang="ru-RU" sz="2500" b="1" u="sng" dirty="0" smtClean="0"/>
              <a:t>1942 году</a:t>
            </a:r>
            <a:r>
              <a:rPr lang="ru-RU" sz="2500" b="1" dirty="0" smtClean="0"/>
              <a:t> вышел в свет сборник стихов Симонова «С тобой и без тебя» с посвящением «Валентине Васильевне Серовой». Книжку нельзя было достать. Стихи переписывали от руки, учили наизусть, посылали на фронт, читали друг другу вслух. Ни один поэт в те годы не знал столь оглушительного успеха, какой познал Симонов после публикации «С тобой и без тебя»</a:t>
            </a:r>
            <a:endParaRPr lang="ru-RU" sz="2500" b="1" dirty="0"/>
          </a:p>
        </p:txBody>
      </p:sp>
      <p:pic>
        <p:nvPicPr>
          <p:cNvPr id="7170" name="Picture 2" descr="C:\Documents and Settings\anichina_aa\Рабочий стол\симонов\вар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320480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nichina_aa\Рабочий стол\симонов\пара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99992" cy="6296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5148064" y="260648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Последняя супруга (1957) — Лариса Алексеевна Жадова (1927—1981), дочь Героя Советского Союза генерала А. С. Жадова</a:t>
            </a:r>
            <a:endParaRPr lang="ru-RU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>Стихотворение </a:t>
            </a:r>
            <a:r>
              <a:rPr lang="ru-RU" sz="4000" b="1" dirty="0" smtClean="0"/>
              <a:t> «ЖДИ МЕНЯ» </a:t>
            </a:r>
          </a:p>
          <a:p>
            <a:pPr algn="ctr"/>
            <a:r>
              <a:rPr lang="ru-RU" sz="3200" b="1" dirty="0" smtClean="0"/>
              <a:t>переведено на многие </a:t>
            </a:r>
            <a:r>
              <a:rPr lang="ru-RU" sz="3200" b="1" dirty="0"/>
              <a:t>языки народов мира…</a:t>
            </a:r>
          </a:p>
        </p:txBody>
      </p:sp>
      <p:pic>
        <p:nvPicPr>
          <p:cNvPr id="46086" name="Picture 6" descr="union-j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935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es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56792"/>
            <a:ext cx="9334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180528" y="1412776"/>
            <a:ext cx="4608512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For Me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(англ.яз.)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for me, and I will return.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Only truly wait.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while bringing sorrow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autumn rains come late.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while snow is blowing,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while heat burns haze,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while others cease to wait,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Forgetting yesterdays.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 when letters cease to come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From places far away,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Wait, while others tire of waiting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Together day after day</a:t>
            </a:r>
            <a:r>
              <a:rPr lang="en-GB" b="1" dirty="0" smtClean="0"/>
              <a:t>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268760"/>
            <a:ext cx="457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Espérame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(исп.яз.)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Espérame y volveré,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Espera, espera.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Aunque las lluvias amarillas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Infundan tristeza, espera.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Espera aunque la nieve caiga y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vuelva a caer,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Espera aunque el calor te sofoque,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Espera aunque otros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Olvidados de ayer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No esperen.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Aunque no llegen cartas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Del frente distante, espera.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Espera aunque todos los que esperaban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Se hayan cansado de esperar.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10" descr="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975"/>
            <a:ext cx="3672407" cy="542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7115" name="Picture 11" descr="flag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1985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764704"/>
            <a:ext cx="52920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7463" fontAlgn="base">
              <a:spcBef>
                <a:spcPct val="20000"/>
              </a:spcBef>
              <a:spcAft>
                <a:spcPct val="0"/>
              </a:spcAft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 por mim que voltarei!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Mas é preciso que espere com fé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 de todo o coração!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 por mim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na tristeza infindável dos dias de chuva.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 por mim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nas horas uivantes em que a neve cai.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 por mim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na ânsia sufocante que vem do calor.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 por mim 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mesmo que todas as outras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que esperam por outros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já tenham cessado de esperar...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 por mim.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Espere, sim,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que hei de enfrentar a morte... </a:t>
            </a:r>
            <a:br>
              <a:rPr lang="pt-P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voltarei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6632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7463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Espere por mim...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(португ.яз.)</a:t>
            </a:r>
            <a:endParaRPr lang="pt-PT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51520" y="0"/>
            <a:ext cx="8640959" cy="10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 err="1"/>
              <a:t>Đợi anh</a:t>
            </a:r>
            <a:r>
              <a:rPr lang="ru-RU" sz="4000" b="1" dirty="0"/>
              <a:t> </a:t>
            </a:r>
            <a:r>
              <a:rPr lang="ru-RU" sz="4000" b="1" dirty="0" err="1"/>
              <a:t>về </a:t>
            </a:r>
            <a:r>
              <a:rPr lang="ru-RU" sz="4000" b="1" dirty="0" err="1" smtClean="0"/>
              <a:t> </a:t>
            </a:r>
            <a:r>
              <a:rPr lang="ru-RU" sz="4000" b="1" dirty="0" smtClean="0"/>
              <a:t>«</a:t>
            </a:r>
            <a:r>
              <a:rPr lang="ru-RU" sz="4000" b="1" dirty="0"/>
              <a:t>Жди меня» (</a:t>
            </a:r>
            <a:r>
              <a:rPr lang="ru-RU" sz="4000" b="1" dirty="0" err="1"/>
              <a:t>вьетн.яз</a:t>
            </a:r>
            <a:r>
              <a:rPr lang="ru-RU" sz="4000" b="1" dirty="0"/>
              <a:t>.)</a:t>
            </a:r>
          </a:p>
        </p:txBody>
      </p:sp>
      <p:pic>
        <p:nvPicPr>
          <p:cNvPr id="48134" name="Picture 6" descr="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138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12474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14288">
              <a:spcBef>
                <a:spcPct val="20000"/>
              </a:spcBef>
            </a:pP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đợi 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về </a:t>
            </a:r>
            <a:br>
              <a:rPr lang="ru-RU" sz="2200" b="1" dirty="0" err="1" smtClean="0"/>
            </a:br>
            <a:r>
              <a:rPr lang="ru-RU" sz="2200" b="1" dirty="0" err="1" smtClean="0"/>
              <a:t>Đợi 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hoài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nhé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Mưa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có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rơi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dầm dề </a:t>
            </a:r>
            <a:br>
              <a:rPr lang="ru-RU" sz="2200" b="1" dirty="0" err="1" smtClean="0"/>
            </a:br>
            <a:r>
              <a:rPr lang="ru-RU" sz="2200" b="1" dirty="0" err="1" smtClean="0"/>
              <a:t>Ngày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có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dài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lê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thê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cứ đợi.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tuyết rơi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gió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thổi </a:t>
            </a:r>
            <a:br>
              <a:rPr lang="ru-RU" sz="2200" b="1" dirty="0" err="1" smtClean="0"/>
            </a:b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nắng cháy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ơi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Bạn cũ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có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quên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rồi </a:t>
            </a:r>
            <a:br>
              <a:rPr lang="ru-RU" sz="2200" b="1" dirty="0" err="1" smtClean="0"/>
            </a:br>
            <a:r>
              <a:rPr lang="ru-RU" sz="2200" b="1" dirty="0" err="1" smtClean="0"/>
              <a:t>Đợi 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về 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nhé</a:t>
            </a:r>
            <a:r>
              <a:rPr lang="ru-RU" sz="2200" b="1" dirty="0" smtClean="0"/>
              <a:t>! </a:t>
            </a:r>
            <a:br>
              <a:rPr lang="ru-RU" sz="2200" b="1" dirty="0" smtClean="0"/>
            </a:b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Tin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vắng vẻ </a:t>
            </a:r>
            <a:br>
              <a:rPr lang="ru-RU" sz="2200" b="1" dirty="0" err="1" smtClean="0"/>
            </a:br>
            <a:r>
              <a:rPr lang="ru-RU" sz="2200" b="1" dirty="0" err="1" smtClean="0"/>
              <a:t>Lòng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ai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tê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Chẳng mong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chi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ngày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về </a:t>
            </a:r>
            <a:br>
              <a:rPr lang="ru-RU" sz="2200" b="1" dirty="0" err="1" smtClean="0"/>
            </a:br>
            <a:r>
              <a:rPr lang="ru-RU" sz="2200" b="1" dirty="0" err="1" smtClean="0"/>
              <a:t>Thì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cứ đợi!</a:t>
            </a:r>
            <a:r>
              <a:rPr lang="ru-RU" sz="2200" b="1" dirty="0" smtClean="0"/>
              <a:t> 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124744"/>
            <a:ext cx="3528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4288">
              <a:spcBef>
                <a:spcPct val="20000"/>
              </a:spcBef>
            </a:pP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cứ đợi </a:t>
            </a:r>
            <a:br>
              <a:rPr lang="ru-RU" sz="2200" b="1" dirty="0" err="1" smtClean="0"/>
            </a:b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ai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thương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nhớ ai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Chẳng mong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có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ngày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mai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mẹ già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con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dại </a:t>
            </a:r>
            <a:br>
              <a:rPr lang="ru-RU" sz="2200" b="1" dirty="0" err="1" smtClean="0"/>
            </a:br>
            <a:r>
              <a:rPr lang="ru-RU" sz="2200" b="1" dirty="0" err="1" smtClean="0"/>
              <a:t>Hết mong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trở lại </a:t>
            </a:r>
            <a:br>
              <a:rPr lang="ru-RU" sz="2200" b="1" dirty="0" err="1" smtClean="0"/>
            </a:br>
            <a:r>
              <a:rPr lang="ru-RU" sz="2200" b="1" dirty="0" err="1" smtClean="0"/>
              <a:t>Dù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bạn viếng hồn anh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Yên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nghỉ nấm mồ xanh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Nâng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chén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tình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dốc cạn </a:t>
            </a:r>
            <a:br>
              <a:rPr lang="ru-RU" sz="2200" b="1" dirty="0" err="1" smtClean="0"/>
            </a:br>
            <a:r>
              <a:rPr lang="ru-RU" sz="2200" b="1" dirty="0" err="1" smtClean="0"/>
              <a:t>Thì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ơi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mặc bạn </a:t>
            </a:r>
            <a:br>
              <a:rPr lang="ru-RU" sz="2200" b="1" dirty="0" err="1" smtClean="0"/>
            </a:br>
            <a:r>
              <a:rPr lang="ru-RU" sz="2200" b="1" dirty="0" err="1" smtClean="0"/>
              <a:t>Đợi 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hoài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em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nghe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Tin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rằng 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sắp về!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Đợi 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anh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lại về.</a:t>
            </a:r>
            <a:r>
              <a:rPr lang="ru-RU" sz="2200" b="1" dirty="0" smtClean="0"/>
              <a:t> </a:t>
            </a:r>
            <a:br>
              <a:rPr lang="ru-RU" sz="2200" b="1" dirty="0" smtClean="0"/>
            </a:br>
            <a:r>
              <a:rPr lang="ru-RU" sz="2200" b="1" dirty="0" err="1" smtClean="0"/>
              <a:t>Trông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chết cười ngạo nghễ.</a:t>
            </a:r>
            <a:r>
              <a:rPr lang="ru-RU" sz="2200" b="1" dirty="0" smtClean="0"/>
              <a:t> 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Стихотворение написано в 1941г.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835292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За то, что на ней умереть мне завещано,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Что русская мать нас на свет родила,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Что в бой провожая нас, русская женщина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По-русски три раза меня обняла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9219" name="Picture 3" descr="C:\Documents and Settings\anichina_aa\Рабочий стол\симонов\смир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068452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0" name="Picture 4" descr="C:\Documents and Settings\anichina_aa\Рабочий стол\симонов\орп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166926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23528" y="1196752"/>
            <a:ext cx="4824536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2800" b="1" dirty="0"/>
              <a:t>Знаменитый писатель, лауреат Сталинских премий. Корреспондент газеты «Красная звезда» </a:t>
            </a:r>
          </a:p>
          <a:p>
            <a:pPr marL="533400" indent="-533400" algn="ctr">
              <a:spcBef>
                <a:spcPct val="20000"/>
              </a:spcBef>
            </a:pPr>
            <a:r>
              <a:rPr lang="ru-RU" sz="2800" b="1" dirty="0"/>
              <a:t>Работал в разных странах: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b="1" dirty="0"/>
              <a:t>в Японии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b="1" dirty="0"/>
              <a:t>в США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b="1" dirty="0"/>
              <a:t>в Канаде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b="1" dirty="0"/>
              <a:t>во </a:t>
            </a:r>
            <a:r>
              <a:rPr lang="ru-RU" sz="2800" b="1" dirty="0" smtClean="0"/>
              <a:t>Франции</a:t>
            </a:r>
            <a:endParaRPr lang="ru-RU" sz="2800" b="1" dirty="0"/>
          </a:p>
          <a:p>
            <a:pPr marL="533400" indent="-533400" algn="ctr">
              <a:spcBef>
                <a:spcPct val="20000"/>
              </a:spcBef>
            </a:pPr>
            <a:r>
              <a:rPr lang="ru-RU" sz="2800" b="1" dirty="0"/>
              <a:t>Книга стихов «Друзья и враги» </a:t>
            </a:r>
          </a:p>
        </p:txBody>
      </p:sp>
      <p:pic>
        <p:nvPicPr>
          <p:cNvPr id="53253" name="Picture 5" descr="imgB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64163" y="1484313"/>
            <a:ext cx="33337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После Второй мировой войны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03648" y="188913"/>
            <a:ext cx="626397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>Осень 1949 года</a:t>
            </a:r>
          </a:p>
        </p:txBody>
      </p:sp>
      <p:pic>
        <p:nvPicPr>
          <p:cNvPr id="54278" name="Picture 6" descr="05-37-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82441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5364088" y="908720"/>
            <a:ext cx="338437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355600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Южный Китай</a:t>
            </a:r>
          </a:p>
          <a:p>
            <a:pPr marL="4763" indent="355600" algn="just">
              <a:spcBef>
                <a:spcPct val="20000"/>
              </a:spcBef>
            </a:pPr>
            <a:r>
              <a:rPr lang="ru-RU" sz="3200" b="1" dirty="0" smtClean="0"/>
              <a:t>«Надеюсь в последний раз мне довелось слышать стрельбу…»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451187"/>
            <a:ext cx="8712968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8763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Корреспондент газеты «Правда»</a:t>
            </a:r>
            <a:r>
              <a:rPr lang="en-US" sz="3200" b="1" dirty="0" smtClean="0"/>
              <a:t>    </a:t>
            </a:r>
            <a:endParaRPr lang="ru-RU" sz="3200" b="1" dirty="0" smtClean="0"/>
          </a:p>
          <a:p>
            <a:pPr marL="342900" indent="-258763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Свидетель военной операции, которую войска Китайской народно-освободительной армии вели против войск Чан </a:t>
            </a:r>
            <a:r>
              <a:rPr lang="ru-RU" sz="3200" b="1" dirty="0" err="1" smtClean="0"/>
              <a:t>Кай-ши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276779233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259632" y="2348880"/>
            <a:ext cx="6840760" cy="436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just">
              <a:spcBef>
                <a:spcPct val="20000"/>
              </a:spcBef>
              <a:defRPr/>
            </a:pPr>
            <a:r>
              <a:rPr lang="ru-RU" sz="3200" b="1" spc="50" dirty="0" smtClean="0">
                <a:ln w="11430">
                  <a:noFill/>
                </a:ln>
              </a:rPr>
              <a:t>Возглавил в Советском Союзе движение борцов за мир – стал участником движения сторонников мира: в составе делегаций ездил в разные страны</a:t>
            </a:r>
            <a:r>
              <a:rPr lang="ru-RU" sz="2800" b="1" spc="50" dirty="0" smtClean="0">
                <a:ln w="11430">
                  <a:noFill/>
                </a:ln>
              </a:rPr>
              <a:t>.</a:t>
            </a:r>
            <a:endParaRPr lang="ru-RU" sz="2800" b="1" spc="50" dirty="0">
              <a:ln w="11430">
                <a:noFill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Учеба в литературном университете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3"/>
            <a:ext cx="871296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Сначала поступил в вечерний рабочий Литературный институт имени А.М.Горького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На третьем курсе перешел на дневное отделение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К этому времени он уже написал несколько больших произведений — в 1936 году в журналах «Молодая гвардия» и «Октябрь» были напечатаны первые стихи Симонова.</a:t>
            </a:r>
            <a:endParaRPr lang="ru-RU" sz="32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00034" y="0"/>
            <a:ext cx="8197879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cap="all" dirty="0">
                <a:ln w="9000" cmpd="sng">
                  <a:noFill/>
                  <a:prstDash val="solid"/>
                </a:ln>
                <a:effectLst/>
              </a:rPr>
              <a:t>Роман «Живые и мертвые»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3528" y="908720"/>
            <a:ext cx="832041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/>
              <a:t>Писал свою «лучшую и главную» книгу в 1959 – 1970 гг.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/>
              <a:t>По этой книге был снят художественный фильм.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/>
              <a:t>Завершает трилогию «Солдатами не рождаются» и «Последнее лето». </a:t>
            </a:r>
            <a:endParaRPr lang="ru-RU" sz="2800" b="1" dirty="0" smtClean="0"/>
          </a:p>
        </p:txBody>
      </p:sp>
      <p:pic>
        <p:nvPicPr>
          <p:cNvPr id="56325" name="Picture 5" descr="1000217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84984"/>
            <a:ext cx="240252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6" descr="Shiv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3795712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3707904" y="3573016"/>
            <a:ext cx="259228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За эту трилогию получил высокую государственную награду.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520" y="188640"/>
            <a:ext cx="8640959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/>
              <a:t>Из «Автобиографии» К.Симонова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1628775"/>
            <a:ext cx="8229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3300">
                <a:alpha val="50000"/>
              </a:srgb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/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</a:rPr>
              <a:t>На мой взгляд, поэзия всегда должна звать людей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</a:rPr>
              <a:t>  к мужеству,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</a:rPr>
              <a:t>  к решимости не отступать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</a:rPr>
              <a:t> ни перед препятствиями,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</a:rPr>
              <a:t> ни перед угрозами,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</a:rPr>
              <a:t> ни перед необходимостью отдать свою жизнь за правое дело.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95536" y="0"/>
            <a:ext cx="835292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>Фотографии разных лет</a:t>
            </a:r>
          </a:p>
        </p:txBody>
      </p:sp>
      <p:pic>
        <p:nvPicPr>
          <p:cNvPr id="59398" name="Picture 6" descr="0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6338"/>
            <a:ext cx="403244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9399" name="Picture 7" descr="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248720" cy="272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9400" name="Picture 8" descr="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33800"/>
            <a:ext cx="42481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9403" name="Picture 11" descr="20060419_23260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08050"/>
            <a:ext cx="4032448" cy="27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50000013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61048"/>
            <a:ext cx="19442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0422" name="Picture 6" descr="247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0303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0423" name="Picture 7" descr="931201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22957"/>
            <a:ext cx="1944216" cy="284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0424" name="Picture 8" descr="00000005961314_267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0648"/>
            <a:ext cx="2592288" cy="345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0425" name="Picture 9" descr="p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49"/>
            <a:ext cx="2591966" cy="346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0426" name="Picture 10" descr="6066"/>
          <p:cNvPicPr>
            <a:picLocks noChangeAspect="1" noChangeArrowheads="1"/>
          </p:cNvPicPr>
          <p:nvPr/>
        </p:nvPicPr>
        <p:blipFill>
          <a:blip r:embed="rId7" cstate="print"/>
          <a:srcRect r="-5039"/>
          <a:stretch>
            <a:fillRect/>
          </a:stretch>
        </p:blipFill>
        <p:spPr bwMode="auto">
          <a:xfrm>
            <a:off x="6084168" y="253427"/>
            <a:ext cx="2664296" cy="346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63" name="Picture 3" descr="C:\Documents and Settings\anichina_aa\Рабочий стол\симонов\живые и мертвы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861048"/>
            <a:ext cx="2149206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3200" b="1" dirty="0" smtClean="0"/>
              <a:t>Константин Симонов скончался 28 августа 1979 года в Москве. Согласно завещанию, прах Симонова был развеян над Буйничским полем под Могилёвом. </a:t>
            </a:r>
          </a:p>
          <a:p>
            <a:pPr indent="357188" algn="just"/>
            <a:r>
              <a:rPr lang="ru-RU" sz="3200" b="1" dirty="0" smtClean="0"/>
              <a:t>В процессии участвовали семь человек: вдова Лариса Жадова, дети, могилёвские ветераны-фронтовики. </a:t>
            </a:r>
          </a:p>
          <a:p>
            <a:pPr indent="357188" algn="just"/>
            <a:r>
              <a:rPr lang="ru-RU" sz="3200" b="1" dirty="0" smtClean="0"/>
              <a:t>Через полтора года после смерти писателя над Буйничским полем развеяли прах последней супруги Симонова — Ларисы. Она пожелала быть рядом с мужем.</a:t>
            </a:r>
            <a:endParaRPr lang="ru-RU" sz="3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328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3000" b="1" dirty="0" smtClean="0"/>
              <a:t>Симонов писал: «Я не был всего только корреспон дентом, однако у меня есть кусочек земли, который мне век не забыть, — поле под Могилёвом, где я впервые в июле 1941 года видел, как наши в течение одного дня подбили и сожгли 39 немецких танков…» Именно об этом он написал в романе «Живые и мёртвые» и дневнике «Разные дни войны». </a:t>
            </a:r>
            <a:endParaRPr lang="ru-RU" sz="3000" b="1" dirty="0"/>
          </a:p>
        </p:txBody>
      </p:sp>
      <p:pic>
        <p:nvPicPr>
          <p:cNvPr id="65538" name="Picture 2" descr="http://ic.pics.livejournal.com/mcsoid/8857367/42666/42666_original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580112" y="908720"/>
            <a:ext cx="3397867" cy="4824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5687616" y="188640"/>
            <a:ext cx="3456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солдатом, был </a:t>
            </a:r>
            <a:endParaRPr lang="ru-RU" sz="3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 огромном валуне, установленном на краю поля, выбита подпись писателя «Константин Симонов» и даты его жизни 1915—1979. А с другой стороны на валуне установлена и мемориальная доска с надписью: «…Всю жизнь он помнил это поле боя 1941 года и завещал развеять здесь свой прах».</a:t>
            </a:r>
            <a:endParaRPr lang="ru-RU" sz="3200" dirty="0"/>
          </a:p>
        </p:txBody>
      </p:sp>
      <p:pic>
        <p:nvPicPr>
          <p:cNvPr id="3" name="Picture 7" descr="Mogilev_14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4824536" cy="294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000019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8472" cy="64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4283968" y="116632"/>
            <a:ext cx="45720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На камне возле Буйнического поля написано: «Всю жизнь он помнил это поле боя и здесь завещал развеять свой прах».</a:t>
            </a:r>
            <a:endParaRPr lang="en-US" sz="2800" b="1" dirty="0" smtClean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На мемориальной доске</a:t>
            </a:r>
            <a:r>
              <a:rPr lang="en-US" sz="2800" b="1" dirty="0" smtClean="0"/>
              <a:t> </a:t>
            </a:r>
            <a:r>
              <a:rPr lang="ru-RU" sz="2800" b="1" dirty="0" smtClean="0"/>
              <a:t> возле рабочего</a:t>
            </a:r>
            <a:r>
              <a:rPr lang="en-US" sz="2800" b="1" dirty="0" smtClean="0"/>
              <a:t> </a:t>
            </a:r>
            <a:r>
              <a:rPr lang="ru-RU" sz="2800" b="1" dirty="0" smtClean="0"/>
              <a:t>кабинета </a:t>
            </a:r>
            <a:r>
              <a:rPr lang="en-US" sz="2800" b="1" dirty="0" smtClean="0"/>
              <a:t>                             </a:t>
            </a:r>
            <a:r>
              <a:rPr lang="ru-RU" sz="2800" b="1" dirty="0" smtClean="0"/>
              <a:t>на ул.Черняховского</a:t>
            </a:r>
            <a:r>
              <a:rPr lang="en-US" sz="2800" b="1" dirty="0" smtClean="0"/>
              <a:t> </a:t>
            </a:r>
            <a:r>
              <a:rPr lang="ru-RU" sz="2800" b="1" dirty="0" smtClean="0"/>
              <a:t>(Москва, м.Аэропорт)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написано:</a:t>
            </a:r>
            <a:r>
              <a:rPr lang="en-US" sz="2800" b="1" dirty="0" smtClean="0"/>
              <a:t>           </a:t>
            </a:r>
            <a:r>
              <a:rPr lang="ru-RU" sz="2800" b="1" dirty="0" smtClean="0"/>
              <a:t> «Герой Социалистического Труда».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Симонов участвовал в кампании против «безродных космополитов», в погромных собраниях против Михаила Зощенко и Анны Ахматовой в Ленинграде, в травле Бориса Пастернака, в написании письма против Солженицына и Сахарова в 1973 году</a:t>
            </a:r>
            <a:endParaRPr lang="ru-RU" sz="2800" b="1" dirty="0"/>
          </a:p>
        </p:txBody>
      </p:sp>
      <p:pic>
        <p:nvPicPr>
          <p:cNvPr id="68610" name="Picture 2" descr="http://cs628127.vk.me/v628127319/f51e/HRtoUcz72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400266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612" name="Picture 4" descr="http://www.akhmatova.org/foto/ahm/tyrsa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088232" cy="2863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614" name="Picture 6" descr="http://www.sonkol.ru/pics/907_314798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2160240" cy="2880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616" name="Picture 8" descr="http://orpheusmusic.ru/_pu/11/47648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2232248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618" name="Picture 10" descr="http://www.warheroes.ru/content/images/photodocs/10476/original/bf4298dbc742f93a28282b001b260e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1048"/>
            <a:ext cx="2131848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3200" b="1" dirty="0" smtClean="0"/>
              <a:t>По мнению Владимира Н. Ерёменко, "в конце жизни он будто бы каялся за свой конформизм и те уступки чиновникам от литературы, когда был главным редактором «Литературки», а затем и «Нового мира».</a:t>
            </a:r>
          </a:p>
          <a:p>
            <a:pPr indent="357188" algn="just"/>
            <a:r>
              <a:rPr lang="ru-RU" sz="3200" b="1" dirty="0" smtClean="0"/>
              <a:t> Как отмечал Ерёменко: «Тогда же из наших бесед сложилось впечатление, что Симонов своими протестами, конфронтацией с высокими чиновниками как бы замаливает свои грехи молодости, когда он слишком ревностно выполнял волю и линию высоких партийных инстанций»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том же 1938 году К. М. Симонов был принят в СП СССР, поступил в аспирантуру ИФЛИ, опубликовал поэму «Павел Чёрный»</a:t>
            </a:r>
            <a:endParaRPr lang="ru-RU" sz="3200" b="1" dirty="0"/>
          </a:p>
        </p:txBody>
      </p:sp>
      <p:pic>
        <p:nvPicPr>
          <p:cNvPr id="58370" name="Picture 2" descr="https://im0-tub-ru.yandex.net/i?id=521b13d859e7cc8145995f3f852352d2&amp;n=33&amp;h=190&amp;w=17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04048" y="548680"/>
            <a:ext cx="3623396" cy="5742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95536" y="188913"/>
            <a:ext cx="830237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>Основные произведения </a:t>
            </a:r>
            <a:br>
              <a:rPr lang="ru-RU" sz="4000" b="1" dirty="0"/>
            </a:br>
            <a:r>
              <a:rPr lang="ru-RU" sz="4000" b="1" dirty="0"/>
              <a:t>(1941-1970 гг.):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Пьесы «Парень из нашего города» и «Русские люди», «Русский вопрос», «Четвертый»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Повести «Дни и ночи», «Из записок Лопатина», «Двадцать дней без войны», «Случай с Полыниным»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Романы «Товарищи по оружию», трилогия «Живые и мёртвые»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Книги стихов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/>
              <a:t>Киносценарии, публицистика, военные дневники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9" name="Picture 49" descr="&amp;Acy;&amp;vcy;&amp;tcy;&amp;ocy;&amp;gcy;&amp;rcy;&amp;acy;&amp;fcy; &amp;Kcy;&amp;ocy;&amp;ncy;&amp;scy;&amp;tcy;&amp;acy;&amp;ncy;&amp;tcy;&amp;icy;&amp;ncy;&amp;acy; &amp;Scy;&amp;icy;&amp;mcy;&amp;ocy;&amp;ncy;&amp;ocy;&amp;vcy;&amp;acy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8075655" cy="216024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3923928" y="836712"/>
            <a:ext cx="4968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Автограф</a:t>
            </a:r>
          </a:p>
          <a:p>
            <a:pPr algn="ctr"/>
            <a:r>
              <a:rPr lang="ru-RU" sz="4400" b="1" dirty="0" smtClean="0"/>
              <a:t> </a:t>
            </a:r>
          </a:p>
          <a:p>
            <a:pPr algn="ctr"/>
            <a:r>
              <a:rPr lang="ru-RU" sz="4400" b="1" dirty="0" smtClean="0"/>
              <a:t>К.Симонова</a:t>
            </a:r>
            <a:endParaRPr lang="ru-RU" sz="4400" dirty="0"/>
          </a:p>
        </p:txBody>
      </p:sp>
      <p:pic>
        <p:nvPicPr>
          <p:cNvPr id="41011" name="Picture 51" descr="http://boombob.ru/img/picture/Sep/30/8184c41e73802325c4fa75cd56770b89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2655"/>
            <a:ext cx="3914617" cy="4968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43" y="142852"/>
            <a:ext cx="796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noFill/>
                  <a:prstDash val="solid"/>
                </a:ln>
                <a:effectLst/>
              </a:rPr>
              <a:t>Стихотворение «Генерал»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b="1" dirty="0"/>
              <a:t>Посвящено герою войны в Испании, </a:t>
            </a:r>
            <a:r>
              <a:rPr lang="ru-RU" sz="2400" b="1" dirty="0" smtClean="0"/>
              <a:t>венгерскому коммунисту Матэ Залка (генералу </a:t>
            </a:r>
            <a:r>
              <a:rPr lang="ru-RU" sz="2400" b="1" dirty="0"/>
              <a:t>Лукачу</a:t>
            </a:r>
            <a:r>
              <a:rPr lang="ru-RU" sz="2400" b="1" dirty="0" smtClean="0"/>
              <a:t>). Первое стихотворение, которое принесло</a:t>
            </a:r>
            <a:r>
              <a:rPr lang="ru-RU" sz="2400" b="1" dirty="0"/>
              <a:t> </a:t>
            </a:r>
            <a:r>
              <a:rPr lang="ru-RU" sz="2400" b="1" dirty="0" smtClean="0"/>
              <a:t>К</a:t>
            </a:r>
            <a:r>
              <a:rPr lang="ru-RU" sz="2400" b="1" dirty="0"/>
              <a:t>.</a:t>
            </a:r>
            <a:r>
              <a:rPr lang="en-US" sz="2400" b="1" dirty="0"/>
              <a:t> </a:t>
            </a:r>
            <a:r>
              <a:rPr lang="ru-RU" sz="2400" b="1" dirty="0"/>
              <a:t>Симонову широкую известность (1937 г.)</a:t>
            </a:r>
          </a:p>
        </p:txBody>
      </p:sp>
      <p:pic>
        <p:nvPicPr>
          <p:cNvPr id="4" name="Picture 6" descr="Zalka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580112" y="2204864"/>
            <a:ext cx="337416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566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noFill/>
                  <a:prstDash val="solid"/>
                </a:ln>
                <a:effectLst/>
              </a:rPr>
              <a:t>Фрагмент стихотворения</a:t>
            </a: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179512" y="2924944"/>
            <a:ext cx="4500562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В горах этой ночью прохладно.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В разведке намаявшись днем.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Он греет холодные руки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Над желтым походным огнем.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В кофейнике кофе клокочет,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Солдаты усталые спят.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Над ним арагонские лавры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Тяжелой листвой </a:t>
            </a:r>
            <a:r>
              <a:rPr lang="ru-RU" sz="2400" b="1" dirty="0" smtClean="0"/>
              <a:t>шелестят...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В 1940 году написал свою первую пьесу «История одной любви», поставленную на сцене Театра им. Ленинского комсомола</a:t>
            </a:r>
            <a:endParaRPr lang="ru-RU" sz="3600" dirty="0"/>
          </a:p>
        </p:txBody>
      </p:sp>
      <p:pic>
        <p:nvPicPr>
          <p:cNvPr id="59394" name="Picture 2" descr="http://img11.nnm.me/a/1/4/5/3/c36eda7b534f25bde06e755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488832" cy="3674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609329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Сцена из спектакля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35150" y="260350"/>
            <a:ext cx="62658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/>
              <a:t>Предвоенные годы</a:t>
            </a:r>
          </a:p>
        </p:txBody>
      </p:sp>
      <p:pic>
        <p:nvPicPr>
          <p:cNvPr id="37895" name="Picture 7" descr="zhukov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1556793"/>
            <a:ext cx="34788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340768"/>
            <a:ext cx="5040560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1939 г. Зачислен в армию и послан в Монголию (Халхин-Гол) работать в армейской газете. В институт не вернулся.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В это время берет себе псевдоним «Константин» (Симонов).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Пишет стихотворение «Танк». Знакомится с полководцем Г.К. Жуковым.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/>
              <a:t>Великая Отечественная война 1941-1945 гг.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5652120" cy="480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1940-1941 гг. </a:t>
            </a:r>
            <a:r>
              <a:rPr lang="en-US" sz="2800" b="1" dirty="0" smtClean="0"/>
              <a:t>- </a:t>
            </a:r>
            <a:r>
              <a:rPr lang="ru-RU" sz="2800" b="1" dirty="0" smtClean="0"/>
              <a:t>окончил курсы военных корреспондентов при Военно-политической академии.</a:t>
            </a:r>
            <a:endParaRPr lang="en-US" sz="2800" b="1" dirty="0" smtClean="0"/>
          </a:p>
          <a:p>
            <a:pPr marL="342900" indent="-342900">
              <a:spcBef>
                <a:spcPct val="20000"/>
              </a:spcBef>
            </a:pPr>
            <a:endParaRPr lang="en-US" sz="2800" b="1" dirty="0" smtClean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b="1" dirty="0" smtClean="0"/>
              <a:t>«22 июня 1941 года мне и моим товарищам пришлось надеть военную форму и не снимать её до конца войны»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2800" b="1" dirty="0" smtClean="0"/>
              <a:t>(«Автобиография»)</a:t>
            </a:r>
            <a:endParaRPr lang="ru-RU" sz="2800" b="1" dirty="0"/>
          </a:p>
        </p:txBody>
      </p:sp>
      <p:pic>
        <p:nvPicPr>
          <p:cNvPr id="1026" name="Picture 2" descr="C:\Documents and Settings\anichina_aa\Рабочий стол\симонов\война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652120" y="1772816"/>
            <a:ext cx="3325728" cy="4680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ир">
      <a:dk1>
        <a:srgbClr val="02485C"/>
      </a:dk1>
      <a:lt1>
        <a:sysClr val="window" lastClr="FFFFFF"/>
      </a:lt1>
      <a:dk2>
        <a:srgbClr val="03038D"/>
      </a:dk2>
      <a:lt2>
        <a:srgbClr val="20C8F7"/>
      </a:lt2>
      <a:accent1>
        <a:srgbClr val="3905BB"/>
      </a:accent1>
      <a:accent2>
        <a:srgbClr val="009DD9"/>
      </a:accent2>
      <a:accent3>
        <a:srgbClr val="401BC9"/>
      </a:accent3>
      <a:accent4>
        <a:srgbClr val="3827B9"/>
      </a:accent4>
      <a:accent5>
        <a:srgbClr val="5146E6"/>
      </a:accent5>
      <a:accent6>
        <a:srgbClr val="F91313"/>
      </a:accent6>
      <a:hlink>
        <a:srgbClr val="2202E0"/>
      </a:hlink>
      <a:folHlink>
        <a:srgbClr val="20C8F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1576</TotalTime>
  <Words>1677</Words>
  <Application>Microsoft Office PowerPoint</Application>
  <PresentationFormat>Экран (4:3)</PresentationFormat>
  <Paragraphs>195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Апекс</vt:lpstr>
      <vt:lpstr>Фотография Photo Editor</vt:lpstr>
      <vt:lpstr>Константин  Михайлович Симонов  Управление библиотечно-информационными ресурсами  2015 Год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Михайлович Симонов 15(28) ноября 1915г. -</dc:title>
  <cp:lastModifiedBy>anichina</cp:lastModifiedBy>
  <cp:revision>128</cp:revision>
  <dcterms:modified xsi:type="dcterms:W3CDTF">2015-11-26T13:23:18Z</dcterms:modified>
</cp:coreProperties>
</file>